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6" r:id="rId13"/>
    <p:sldId id="698" r:id="rId14"/>
    <p:sldId id="707" r:id="rId15"/>
    <p:sldId id="687" r:id="rId16"/>
    <p:sldId id="688" r:id="rId17"/>
    <p:sldId id="689" r:id="rId18"/>
    <p:sldId id="690" r:id="rId19"/>
    <p:sldId id="685" r:id="rId20"/>
    <p:sldId id="693" r:id="rId21"/>
    <p:sldId id="699" r:id="rId22"/>
    <p:sldId id="717" r:id="rId23"/>
    <p:sldId id="712" r:id="rId24"/>
    <p:sldId id="714" r:id="rId25"/>
    <p:sldId id="715" r:id="rId26"/>
    <p:sldId id="713" r:id="rId27"/>
    <p:sldId id="716" r:id="rId28"/>
    <p:sldId id="710" r:id="rId29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0" autoAdjust="0"/>
    <p:restoredTop sz="97059" autoAdjust="0"/>
  </p:normalViewPr>
  <p:slideViewPr>
    <p:cSldViewPr>
      <p:cViewPr varScale="1">
        <p:scale>
          <a:sx n="64" d="100"/>
          <a:sy n="64" d="100"/>
        </p:scale>
        <p:origin x="288" y="36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0.99199999999999999</c:v>
                </c:pt>
                <c:pt idx="1">
                  <c:v>0.98899999999999999</c:v>
                </c:pt>
                <c:pt idx="2">
                  <c:v>0.98299999999999998</c:v>
                </c:pt>
                <c:pt idx="3">
                  <c:v>0.98899999999999999</c:v>
                </c:pt>
                <c:pt idx="4">
                  <c:v>0.99199999999999999</c:v>
                </c:pt>
                <c:pt idx="5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0.94599999999999995</c:v>
                </c:pt>
                <c:pt idx="1">
                  <c:v>0.92100000000000004</c:v>
                </c:pt>
                <c:pt idx="2">
                  <c:v>0.93600000000000005</c:v>
                </c:pt>
                <c:pt idx="3">
                  <c:v>0.92500000000000004</c:v>
                </c:pt>
                <c:pt idx="4">
                  <c:v>0.9</c:v>
                </c:pt>
                <c:pt idx="5">
                  <c:v>0.94399999999999995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0.97399999999999998</c:v>
                </c:pt>
                <c:pt idx="1">
                  <c:v>0.96599999999999997</c:v>
                </c:pt>
                <c:pt idx="2">
                  <c:v>0.97099999999999997</c:v>
                </c:pt>
                <c:pt idx="3">
                  <c:v>0.96899999999999997</c:v>
                </c:pt>
                <c:pt idx="4">
                  <c:v>0.95299999999999996</c:v>
                </c:pt>
                <c:pt idx="5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E494-4EC9-203E-AE71-FB7597D5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3EF36-AD05-F7ED-12DF-45BA2196E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30A2B-A5BD-26A2-A308-730331988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C679B-2A5C-61B4-9516-592072E0D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4465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0C84-ACC9-04E0-AA90-22226047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5411EB-EE80-FBCA-275B-2347024C4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AAF50E-A3CD-7A08-21B1-87FD06EDB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91BD3-C7DC-CE35-34BB-5830230A9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66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BE5E-410E-D593-47CF-004F87BE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FB37D0-E54D-D710-B565-2ED0714CB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52A9BF-50C6-8B24-136A-7FEC4A77F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9D507-0F6F-83BA-5FCB-687C236A6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161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00CD-01C9-9807-611C-12682544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DA06D-B681-F2BB-D5BD-F22A74D64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7C0DD-3459-2AF5-96E3-E78F7CCC1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FC3E7-9882-5522-5459-9112CE338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8797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68E6-4801-C1FD-F7EE-D5781C02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B8CB40-E5B8-BC98-F46B-B4733D48F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2C2DF-81FD-3120-00C8-CB5FA9FE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8346F-03B6-4CDF-3FB2-AB5DA8879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460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A724-11FB-F3AD-41C2-E56195FF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D24BB-3EA9-5875-6ECA-B4643563C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73DAA-31B2-7F09-4428-7B3C9A06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97C9D-BCE9-F0CD-B603-477DBAE3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772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23" y="4898864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702325" y="4893556"/>
            <a:ext cx="313536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09070-8D3D-817E-44C1-691DDFB7E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10" y="1414647"/>
            <a:ext cx="3194404" cy="2144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81462-1BC4-3158-7E21-82614BCB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51" y="2556805"/>
            <a:ext cx="3419872" cy="22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1363211"/>
            <a:ext cx="3855010" cy="339918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16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17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83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41061-9678-910D-D718-DE20C3618661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672AA-5C2C-1487-3714-B7A223FDE9B9}"/>
              </a:ext>
            </a:extLst>
          </p:cNvPr>
          <p:cNvSpPr txBox="1"/>
          <p:nvPr/>
        </p:nvSpPr>
        <p:spPr>
          <a:xfrm>
            <a:off x="436285" y="18193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843098-3448-8EA0-C5FD-747FC299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453" y="1424671"/>
            <a:ext cx="3491880" cy="232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2C569-0B11-988A-9179-55C24860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58" y="2378661"/>
            <a:ext cx="3368138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" y="1351273"/>
            <a:ext cx="3845127" cy="338954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0.936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F3E634-58DC-4909-E2C8-3B4C21B1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778" y="1432440"/>
            <a:ext cx="3748109" cy="2484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F1762-BA08-D9A9-76AE-0DABBC58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4" y="2247755"/>
            <a:ext cx="3691756" cy="2449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0AB7AE-9077-D83E-7F6D-392CE3AFF056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586C6-21EF-967B-5BD2-75AAAF4A5746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F4F8E9-882A-EB78-0941-B64254A6AF38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67E1D-6250-38E6-9387-7B2B40618A1F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C031C8-6518-E84A-029D-C94F7CA016A9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8BEA79-5AA1-55F0-E624-E1094FC4F2F1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CE9F5-9EFB-2667-51FD-715A9F7F9DFC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0C303-8F5A-05DB-0266-61E3A71804C9}"/>
              </a:ext>
            </a:extLst>
          </p:cNvPr>
          <p:cNvSpPr txBox="1"/>
          <p:nvPr/>
        </p:nvSpPr>
        <p:spPr>
          <a:xfrm>
            <a:off x="1282476" y="14352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" y="1334514"/>
            <a:ext cx="3810718" cy="34060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AA34-2C3D-C62C-E827-55B53A2299F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FA109-DEE1-48CC-FA96-06A60E115604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5B5A5-02EB-1EE5-1006-25BE557A32DA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CDE2-96F3-0D85-3202-27882C2BA5A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D72B8-4FB0-58A0-773D-541FF02FE2FF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BA1B9-1D10-A7AD-C9C2-EF43BB278C0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14C7A2-36F1-7982-5DC0-6DC468CDF264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CC025-D65A-6B04-3083-0821C697296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BA15B1-9E0E-250D-6435-10BB850D6B5F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3C3E-D2D4-F95C-255B-85B1579C97BD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6AA292-2791-23FF-5559-07016E9A622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E09F5-89CF-76C3-749E-57930C85E84C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DAE3-C891-D393-446C-B5937B6B2D15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A7256-F76A-1D53-9C4E-E014BAFE1E94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89BA4-9BDE-59C0-C32C-18240B0CD39D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AB6D3D-8E95-E87E-E4B5-2650A98B49E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F1268-D222-2AFF-B713-B13BEE136B16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770846-EB51-E99D-CA8E-CF3E29297E4B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4864E-265B-4356-6C8D-C75E2B023DA4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A2BE0-5939-6C3E-B904-EDF91213C7C2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D66183-4ECF-B263-4F39-283AC5A2DEF6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E2F9F9-4834-D281-54E4-7EB0C5B0BAD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7AA792-936C-5F4B-7E10-5E88E16F5521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4FA5C-B355-3409-80EA-384993A9A27A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4960-BEF1-76AA-BD3C-BA8AB54D92D5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3EB8F0-30ED-06BB-DFC1-31ACB434BF7E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2300BB-B9E5-D305-EEA8-94D45D514D59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2EC6FC-B14B-2E46-1D1F-022B9B0520B7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A534D-F0EA-CA87-7F35-126EB40D6095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4322-44E5-2DCB-7136-A2BFD656D7B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52A83F-F26C-4667-CBEE-13ED59150B26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56F56C-0FD4-3929-94C4-C397031C4FA2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116EB-E974-CDE5-D175-57A1BD3A0350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54AE1-3B5B-7F54-F439-50214776A816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601C45-58DB-CC2E-E89B-92332E72A7F0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2827E-4AB5-F49F-12C8-E258E1C87002}"/>
              </a:ext>
            </a:extLst>
          </p:cNvPr>
          <p:cNvSpPr txBox="1"/>
          <p:nvPr/>
        </p:nvSpPr>
        <p:spPr>
          <a:xfrm>
            <a:off x="457936" y="22287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64C51C-BFB5-FFCC-2730-C4622A16E1CA}"/>
              </a:ext>
            </a:extLst>
          </p:cNvPr>
          <p:cNvSpPr txBox="1"/>
          <p:nvPr/>
        </p:nvSpPr>
        <p:spPr>
          <a:xfrm>
            <a:off x="1999641" y="33878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18E77B-AB4E-1299-F090-6A470010AD4D}"/>
              </a:ext>
            </a:extLst>
          </p:cNvPr>
          <p:cNvSpPr txBox="1"/>
          <p:nvPr/>
        </p:nvSpPr>
        <p:spPr>
          <a:xfrm>
            <a:off x="1205094" y="3384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6C4B9A-CC51-BF56-0476-3017B02FD6B3}"/>
              </a:ext>
            </a:extLst>
          </p:cNvPr>
          <p:cNvSpPr txBox="1"/>
          <p:nvPr/>
        </p:nvSpPr>
        <p:spPr>
          <a:xfrm>
            <a:off x="3116811" y="26121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818CBAC-A099-742C-FA53-E19572A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66" y="1334514"/>
            <a:ext cx="3380554" cy="224966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53C387D-635B-61D9-840D-CDE437331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486" y="2269581"/>
            <a:ext cx="3563888" cy="23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" y="1362284"/>
            <a:ext cx="3825899" cy="3362859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0.953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40597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DBC95-1864-F9E7-44A0-6985DA26CD80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026A-E13F-F993-327C-C75B5496519E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CF7C7-4463-CE46-64EB-40615958241D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AF4166-D496-D0E2-C507-12B4C026592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6EB-E725-F7CE-A31B-46B4A35D3680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6B2C4-9575-6720-D6A7-190A3EFC5E4E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62BF0-C1C6-71E5-C857-31FCCD026C47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F43EB-ABF3-BDB4-3151-2EEA0C63AC3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47D83-9BD6-34FF-1F6D-03AF924CB8B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E1785-BFAB-9728-6123-C04A98CBE368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CE2B6-4813-4A74-D1B1-B6F9C31C0991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C2B3A-823F-F586-9C81-864125EEA8CE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2628-0F9B-94AB-D01C-8830E20B3D50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54BD-EE5A-3458-22D5-24BFD469F9F5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71F9C-1E20-ADC8-D1B3-093F73F3A82C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ADCBD-F549-0E51-A7AA-BD9F764D390B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327E5-3813-1D31-2B43-289BC0CDA974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A1238-848D-9CB1-9924-6BB193DEBB49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94DF-F150-C2B9-246A-A43099B3E7FC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BCE44-D6F1-EC74-606E-7FFFA85CD25A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E3983D-8AB4-13C1-F524-0148645FF555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6F653-056A-A213-7A03-10C7E70A0B99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85800C-B556-669E-E0CC-B2FBC2887382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81239-4ECA-F494-AAF8-8BCDE032743B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B1455-0684-4B4D-7889-752C18F5AFDF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2CBB61-10AD-919D-5134-9794C0973040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6F02B8-EC1F-05E7-0CE2-E641D2F7A5CC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EE33C-F99D-C786-896F-D07628E3E666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CE12D-FF5E-1D99-509C-1E5BFC24762A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CAF09-4976-D1EE-40BD-38DD867FC34D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52A714-A04D-86FB-EF23-4790B8ED72D0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719FE1-6197-CE81-A5BB-016CE952BFDC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52BBE3-C16E-7795-3F86-E058F159E3E6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33471-1FDD-00FB-08FB-9324F7FACFB4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B161A7-9314-9039-B9F3-1FADBE413F32}"/>
              </a:ext>
            </a:extLst>
          </p:cNvPr>
          <p:cNvSpPr txBox="1"/>
          <p:nvPr/>
        </p:nvSpPr>
        <p:spPr>
          <a:xfrm>
            <a:off x="1208122" y="3783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9194ECB-E3CB-1C3A-E766-E2FF092C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25" y="1408344"/>
            <a:ext cx="3408608" cy="22366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240CFE8-A376-EEA8-FBAB-DA6F076A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054" y="2452567"/>
            <a:ext cx="3325831" cy="21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" y="1461244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902179" y="475975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14A9C-B74D-A181-B3DD-0EFC8A48BE62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4639B-3465-E40C-C068-970B9B2955B8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65E9B-7938-3760-1D84-43BDABC31459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78E70-4CDF-1B5C-6A3D-F7E804EEEF9C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8D183-6B48-BC62-A1AD-23DF044DE512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5E2AC-7CBF-4DDE-43EE-687CCD10BE85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3F728-F8A9-B65D-CE6A-5DE22DEA47EA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7F195-2809-EDC3-409F-62DBF987349A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2357A9-A389-4CB1-086D-8D850E18C1DA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CC1C7-96A3-04CD-0018-6CB3C39C2281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6090B-8F40-F021-B075-1E3DA2C425C1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6DDD7E-3233-3722-6D34-5D9230C37C97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DC0CDC-21A0-916C-3788-70D0EFD9FE2D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05B9-89D7-7E06-5558-EF9A4C9E41BE}"/>
              </a:ext>
            </a:extLst>
          </p:cNvPr>
          <p:cNvSpPr txBox="1"/>
          <p:nvPr/>
        </p:nvSpPr>
        <p:spPr>
          <a:xfrm>
            <a:off x="431763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82423-9CB4-81B6-D040-A5558C25DF1D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3708F-2080-5B77-0076-19FC2864C0F9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239E0E-2AD6-E715-39FE-1949433D8EA7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A0934C-605A-0B40-FBF3-033A6EBD523D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5D701-0ABB-236E-1251-716DF039738C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0A953-5B46-654E-0023-675D356C9E8F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48DB98-A6C5-B90A-516D-C8A6EF395DE6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187C45-0F57-BCA3-DB05-9E58BCEB9E0B}"/>
              </a:ext>
            </a:extLst>
          </p:cNvPr>
          <p:cNvSpPr txBox="1"/>
          <p:nvPr/>
        </p:nvSpPr>
        <p:spPr>
          <a:xfrm>
            <a:off x="791803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5F08A8-22F9-3F42-7B43-1D7BFD7FCEF5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0CC62-6530-25F1-A0C9-AD356D773A93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F074FE-2470-E91A-8F7A-BE83FCFB89DA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AAD1E-61D8-63CE-39EF-8A09DF31D686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DCEC52-1726-2AE5-BF31-CE9B7F5E8891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FEEA5-B507-712D-69C7-52ACAA9EA908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3630F6-76C9-8F91-99D8-021E8DC8C532}"/>
              </a:ext>
            </a:extLst>
          </p:cNvPr>
          <p:cNvSpPr txBox="1"/>
          <p:nvPr/>
        </p:nvSpPr>
        <p:spPr>
          <a:xfrm>
            <a:off x="1189875" y="19713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735E7-E194-2585-241D-1106529EAC73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1531E4-B8E9-ECCA-7F9E-F1A5976E43A4}"/>
              </a:ext>
            </a:extLst>
          </p:cNvPr>
          <p:cNvSpPr txBox="1"/>
          <p:nvPr/>
        </p:nvSpPr>
        <p:spPr>
          <a:xfrm>
            <a:off x="898134" y="352150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077DC-C670-AE13-3781-54BA41A58F04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D04DCD-77E6-84D7-5E5D-4C9A988A18E8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A0EF7B-5530-30B2-0897-EA2DC5628CA6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28E359-0C2D-0533-E2EA-97680BFA3575}"/>
              </a:ext>
            </a:extLst>
          </p:cNvPr>
          <p:cNvSpPr txBox="1"/>
          <p:nvPr/>
        </p:nvSpPr>
        <p:spPr>
          <a:xfrm>
            <a:off x="2755658" y="19798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7097DB-A96D-7468-FFF6-C71046D2073F}"/>
              </a:ext>
            </a:extLst>
          </p:cNvPr>
          <p:cNvSpPr txBox="1"/>
          <p:nvPr/>
        </p:nvSpPr>
        <p:spPr>
          <a:xfrm>
            <a:off x="555232" y="493246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0.916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5D846CC-BEB0-ED71-088A-5968050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44" y="1362982"/>
            <a:ext cx="3372144" cy="22585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3C0BA63-BFCD-8466-1511-1FB2FCFAD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56" y="2484977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42043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E6A3F-ED07-0947-C0DF-DDDA9A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832728"/>
            <a:ext cx="7524328" cy="373809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755576" y="5035177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5517232"/>
            <a:ext cx="798165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가장 많이 탐지한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중 성능이 가장 좋은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 이 둘의 차이는 크지 않음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4A7A0-3D9C-67C6-585C-78B703E3E120}"/>
              </a:ext>
            </a:extLst>
          </p:cNvPr>
          <p:cNvSpPr/>
          <p:nvPr/>
        </p:nvSpPr>
        <p:spPr>
          <a:xfrm>
            <a:off x="762300" y="2850245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FE488-CF68-A864-22A1-3B0E0569E636}"/>
              </a:ext>
            </a:extLst>
          </p:cNvPr>
          <p:cNvSpPr txBox="1"/>
          <p:nvPr/>
        </p:nvSpPr>
        <p:spPr>
          <a:xfrm>
            <a:off x="8292978" y="2990082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C7577-E3F3-71E6-7BB8-67BD38A099C9}"/>
              </a:ext>
            </a:extLst>
          </p:cNvPr>
          <p:cNvSpPr txBox="1"/>
          <p:nvPr/>
        </p:nvSpPr>
        <p:spPr>
          <a:xfrm>
            <a:off x="8352998" y="518132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F2627-1807-D8D9-D101-1C931AECE5F6}"/>
              </a:ext>
            </a:extLst>
          </p:cNvPr>
          <p:cNvSpPr txBox="1"/>
          <p:nvPr/>
        </p:nvSpPr>
        <p:spPr>
          <a:xfrm>
            <a:off x="179512" y="980728"/>
            <a:ext cx="8280920" cy="571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총 학습 인스턴스 수는 약 </a:t>
            </a:r>
            <a:r>
              <a:rPr lang="en-US" altLang="ko-KR" sz="1600" dirty="0"/>
              <a:t>4,413</a:t>
            </a:r>
            <a:r>
              <a:rPr lang="ko-KR" altLang="en-US" sz="1600" dirty="0"/>
              <a:t>개로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대규모 학습</a:t>
            </a:r>
            <a:r>
              <a:rPr lang="en-US" altLang="ko-KR" sz="1600" dirty="0"/>
              <a:t>(</a:t>
            </a:r>
            <a:r>
              <a:rPr lang="ko-KR" altLang="en-US" sz="1600" dirty="0"/>
              <a:t>수십만 장</a:t>
            </a:r>
            <a:r>
              <a:rPr lang="en-US" altLang="ko-KR" sz="1600" dirty="0"/>
              <a:t>)</a:t>
            </a:r>
            <a:r>
              <a:rPr lang="ko-KR" altLang="en-US" sz="1600" dirty="0"/>
              <a:t>에 비해 </a:t>
            </a:r>
            <a:r>
              <a:rPr lang="ko-KR" altLang="en-US" sz="1600" b="1" dirty="0"/>
              <a:t>상대적으로 작고 제한적인 </a:t>
            </a:r>
            <a:r>
              <a:rPr lang="ko-KR" altLang="en-US" sz="1600" b="1" dirty="0" err="1"/>
              <a:t>데이터셋임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매개변수 수가 많은 모델</a:t>
            </a:r>
            <a:r>
              <a:rPr lang="en-US" altLang="ko-KR" sz="1600" dirty="0"/>
              <a:t>(L, X)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과적합</a:t>
            </a:r>
            <a:r>
              <a:rPr lang="en-US" altLang="ko-KR" sz="1600" dirty="0"/>
              <a:t>(overfitting)</a:t>
            </a:r>
            <a:r>
              <a:rPr lang="ko-KR" altLang="en-US" sz="1600" dirty="0"/>
              <a:t>의 위험이 높아질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모델이 복잡한 표현을 학습하느라 일반화 성능이 저하될 수 있음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반면</a:t>
            </a:r>
            <a:r>
              <a:rPr lang="en-US" altLang="ko-KR" sz="1600" dirty="0"/>
              <a:t>, YOLOv11-N</a:t>
            </a:r>
            <a:r>
              <a:rPr lang="ko-KR" altLang="en-US" sz="1600" dirty="0"/>
              <a:t>은 복잡도를 제한하여 </a:t>
            </a:r>
            <a:r>
              <a:rPr lang="ko-KR" altLang="en-US" sz="1600" b="1" dirty="0"/>
              <a:t>적은 데이터에서 더 효율적으로 일반화 성능을 확보</a:t>
            </a:r>
            <a:r>
              <a:rPr lang="ko-KR" altLang="en-US" sz="1600" dirty="0"/>
              <a:t>했을 가능성이 큼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SMT </a:t>
            </a:r>
            <a:r>
              <a:rPr lang="ko-KR" altLang="en-US" sz="1600" dirty="0"/>
              <a:t>불량 유형은 대부분 뚜렷한 경계</a:t>
            </a:r>
            <a:r>
              <a:rPr lang="en-US" altLang="ko-KR" sz="1600" dirty="0"/>
              <a:t>, </a:t>
            </a:r>
            <a:r>
              <a:rPr lang="ko-KR" altLang="en-US" sz="1600" dirty="0"/>
              <a:t>윤곽</a:t>
            </a:r>
            <a:r>
              <a:rPr lang="en-US" altLang="ko-KR" sz="1600" dirty="0"/>
              <a:t>, </a:t>
            </a:r>
            <a:r>
              <a:rPr lang="ko-KR" altLang="en-US" sz="1600" dirty="0"/>
              <a:t>구조적 결함이 동반되며</a:t>
            </a:r>
            <a:r>
              <a:rPr lang="en-US" altLang="ko-KR" sz="1600" dirty="0"/>
              <a:t>, </a:t>
            </a:r>
            <a:r>
              <a:rPr lang="ko-KR" altLang="en-US" sz="1600" dirty="0"/>
              <a:t>상대적으로 </a:t>
            </a:r>
            <a:r>
              <a:rPr lang="ko-KR" altLang="en-US" sz="1600" b="1" dirty="0" err="1"/>
              <a:t>저차원</a:t>
            </a:r>
            <a:r>
              <a:rPr lang="ko-KR" altLang="en-US" sz="1600" b="1" dirty="0"/>
              <a:t> 특징만으로도 충분히 구분 가능</a:t>
            </a:r>
            <a:r>
              <a:rPr lang="ko-KR" altLang="en-US" sz="1600" dirty="0"/>
              <a:t>한 경우가 많음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YOLOv11-N</a:t>
            </a:r>
            <a:r>
              <a:rPr lang="ko-KR" altLang="en-US" sz="1600" dirty="0"/>
              <a:t>처럼 </a:t>
            </a:r>
            <a:r>
              <a:rPr lang="en-US" altLang="ko-KR" sz="1600" dirty="0"/>
              <a:t>shallow</a:t>
            </a:r>
            <a:r>
              <a:rPr lang="ko-KR" altLang="en-US" sz="1600" dirty="0"/>
              <a:t>하면서도 성능이 정제된 네트워크가 </a:t>
            </a:r>
            <a:r>
              <a:rPr lang="ko-KR" altLang="en-US" sz="1600" b="1" dirty="0"/>
              <a:t>불필요하게 복잡한 고차 표현 없이도 충분히 학습</a:t>
            </a:r>
            <a:r>
              <a:rPr lang="ko-KR" altLang="en-US" sz="1600" dirty="0"/>
              <a:t>할 수 있었던 것으로 해석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/>
                </a:solidFill>
              </a:rPr>
              <a:t>→ </a:t>
            </a:r>
            <a:r>
              <a:rPr lang="ko-KR" altLang="en-US" sz="16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6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6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6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6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6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6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600" b="1" u="sng" dirty="0">
                <a:solidFill>
                  <a:schemeClr val="accent2"/>
                </a:solidFill>
              </a:rPr>
              <a:t>)</a:t>
            </a:r>
            <a:r>
              <a:rPr lang="ko-KR" altLang="en-US" sz="16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6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690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9570-1638-F83C-DBA6-5D0ECDFE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272C3249-4CB0-7F33-AED2-79E8C473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0A618-7D05-E7F2-5106-BC88AFD81930}"/>
              </a:ext>
            </a:extLst>
          </p:cNvPr>
          <p:cNvSpPr txBox="1"/>
          <p:nvPr/>
        </p:nvSpPr>
        <p:spPr>
          <a:xfrm>
            <a:off x="215739" y="942095"/>
            <a:ext cx="8856984" cy="530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개선하기 위해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튜닝을 진행함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증강에 관련된 파라미터들을 변경하였음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불량 학습 시 촬영했던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 중 불량이 잘 보이는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장만 사용하는 경우가 있었으므로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회전 및 반전에 관련된 데이터 증강 파라미터를 변경하여 성능 개선을 확인하고자 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파라미터들은 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 및 이미지 반전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대칭 확률을 지정함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1.0(180)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(22.5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변경하며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탐지 성능이 가장 좋은 파라미터를 찾아봄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450ED-2D02-35BD-BF78-388E3851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" y="3356992"/>
            <a:ext cx="9144000" cy="20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03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F5A6-6B8B-E31A-DBB5-4F39BBB9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9F21B0D-4E0A-ABAB-A815-C83FEF45A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F5C9-6110-16A0-42E0-996D269195B0}"/>
              </a:ext>
            </a:extLst>
          </p:cNvPr>
          <p:cNvSpPr txBox="1"/>
          <p:nvPr/>
        </p:nvSpPr>
        <p:spPr>
          <a:xfrm>
            <a:off x="215739" y="942095"/>
            <a:ext cx="8856984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각자 가장 좋은 성능을 보였음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파라미터로 변경하여 성능을 확인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32DF5E-BF79-4F94-3729-42F02A96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31" y="2132856"/>
            <a:ext cx="3882961" cy="2321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A8FEDD-4DE3-BD47-D23D-DC68E77DB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02" y="4454678"/>
            <a:ext cx="3742522" cy="20196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825572-B7E6-CBBB-D01A-BDD9F77EA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" y="2714662"/>
            <a:ext cx="4458643" cy="29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447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FC2F-A265-30DB-5E6F-41954F0F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B4E4CF7-B9C6-A629-EFCB-0AFCF4524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DF96-B5CA-CE6A-E6C2-1E93CC13491C}"/>
              </a:ext>
            </a:extLst>
          </p:cNvPr>
          <p:cNvSpPr txBox="1"/>
          <p:nvPr/>
        </p:nvSpPr>
        <p:spPr>
          <a:xfrm>
            <a:off x="215739" y="942095"/>
            <a:ext cx="8532725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때의 성능을 확인해보았으며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두 번째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세 번째 성능이 좋았던 파라미터로도 확인하기 위해 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조합을 만들어 성능을 확인함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가장 좋은 성능을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5A192-FD2C-FC87-9968-E0ED0339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564904"/>
            <a:ext cx="4611289" cy="4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89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5AB6E-4228-E509-E794-E0898154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3C495632-19FF-C8F5-8015-C616E9CE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4" y="1915074"/>
            <a:ext cx="3800540" cy="3328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15BFC9CC-6B71-B0D9-4B38-56218E8C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4BB-A6AF-5184-7302-40D0AC661B6C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조합으로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성능을 확인하였음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34CF6F-47BE-548F-ADF6-F6BC911C0FD4}"/>
              </a:ext>
            </a:extLst>
          </p:cNvPr>
          <p:cNvSpPr txBox="1"/>
          <p:nvPr/>
        </p:nvSpPr>
        <p:spPr>
          <a:xfrm>
            <a:off x="915779" y="518700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A21F37-3869-6F17-4FD3-659B0757A52C}"/>
              </a:ext>
            </a:extLst>
          </p:cNvPr>
          <p:cNvSpPr txBox="1"/>
          <p:nvPr/>
        </p:nvSpPr>
        <p:spPr>
          <a:xfrm>
            <a:off x="435858" y="220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79CDF5-B493-67D6-FFE4-B37537156379}"/>
              </a:ext>
            </a:extLst>
          </p:cNvPr>
          <p:cNvSpPr txBox="1"/>
          <p:nvPr/>
        </p:nvSpPr>
        <p:spPr>
          <a:xfrm>
            <a:off x="831679" y="26003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546E11-2B01-1F3E-96B5-AA86972702D0}"/>
              </a:ext>
            </a:extLst>
          </p:cNvPr>
          <p:cNvSpPr txBox="1"/>
          <p:nvPr/>
        </p:nvSpPr>
        <p:spPr>
          <a:xfrm>
            <a:off x="1227946" y="29956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4456CD-35B7-E422-5214-6999D004EA77}"/>
              </a:ext>
            </a:extLst>
          </p:cNvPr>
          <p:cNvSpPr txBox="1"/>
          <p:nvPr/>
        </p:nvSpPr>
        <p:spPr>
          <a:xfrm>
            <a:off x="1623767" y="33539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208048-1FCE-3013-5030-E57AC6DD17EB}"/>
              </a:ext>
            </a:extLst>
          </p:cNvPr>
          <p:cNvSpPr txBox="1"/>
          <p:nvPr/>
        </p:nvSpPr>
        <p:spPr>
          <a:xfrm>
            <a:off x="1983807" y="37489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1F8F6C-D5E9-9030-B2EA-3B6E1A63EC06}"/>
              </a:ext>
            </a:extLst>
          </p:cNvPr>
          <p:cNvSpPr txBox="1"/>
          <p:nvPr/>
        </p:nvSpPr>
        <p:spPr>
          <a:xfrm>
            <a:off x="2344354" y="41316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AD90C3-7945-9038-B795-C95BDC607A57}"/>
              </a:ext>
            </a:extLst>
          </p:cNvPr>
          <p:cNvSpPr txBox="1"/>
          <p:nvPr/>
        </p:nvSpPr>
        <p:spPr>
          <a:xfrm>
            <a:off x="2733031" y="44497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66908C-89CD-1A99-8BCD-EDACE04A210A}"/>
              </a:ext>
            </a:extLst>
          </p:cNvPr>
          <p:cNvSpPr txBox="1"/>
          <p:nvPr/>
        </p:nvSpPr>
        <p:spPr>
          <a:xfrm>
            <a:off x="391438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B6D584-45C6-F0AB-6E18-46CBE72DEFE7}"/>
              </a:ext>
            </a:extLst>
          </p:cNvPr>
          <p:cNvSpPr txBox="1"/>
          <p:nvPr/>
        </p:nvSpPr>
        <p:spPr>
          <a:xfrm>
            <a:off x="798731" y="485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030A65-75A5-0D4A-2893-F3E364B23E21}"/>
              </a:ext>
            </a:extLst>
          </p:cNvPr>
          <p:cNvSpPr txBox="1"/>
          <p:nvPr/>
        </p:nvSpPr>
        <p:spPr>
          <a:xfrm>
            <a:off x="1203475" y="486649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A5F827-E4BC-E35A-7D1A-66ACD7673EBC}"/>
              </a:ext>
            </a:extLst>
          </p:cNvPr>
          <p:cNvSpPr txBox="1"/>
          <p:nvPr/>
        </p:nvSpPr>
        <p:spPr>
          <a:xfrm>
            <a:off x="1959119" y="48633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6C8637-A897-E25F-910D-95CB4F82714A}"/>
              </a:ext>
            </a:extLst>
          </p:cNvPr>
          <p:cNvSpPr txBox="1"/>
          <p:nvPr/>
        </p:nvSpPr>
        <p:spPr>
          <a:xfrm>
            <a:off x="2372930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EF2E69-FF33-FE4B-1411-D83ADF0FA26D}"/>
              </a:ext>
            </a:extLst>
          </p:cNvPr>
          <p:cNvSpPr txBox="1"/>
          <p:nvPr/>
        </p:nvSpPr>
        <p:spPr>
          <a:xfrm>
            <a:off x="2769258" y="48572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C2D54C-7735-3B67-2976-7958F37343E4}"/>
              </a:ext>
            </a:extLst>
          </p:cNvPr>
          <p:cNvSpPr txBox="1"/>
          <p:nvPr/>
        </p:nvSpPr>
        <p:spPr>
          <a:xfrm>
            <a:off x="445363" y="20047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7135F1-BD37-0CE2-3C65-48E8650EA0C1}"/>
              </a:ext>
            </a:extLst>
          </p:cNvPr>
          <p:cNvSpPr txBox="1"/>
          <p:nvPr/>
        </p:nvSpPr>
        <p:spPr>
          <a:xfrm>
            <a:off x="831679" y="24000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0F57C6-870A-A32F-F9EE-CE1F021D169A}"/>
              </a:ext>
            </a:extLst>
          </p:cNvPr>
          <p:cNvSpPr txBox="1"/>
          <p:nvPr/>
        </p:nvSpPr>
        <p:spPr>
          <a:xfrm>
            <a:off x="1227946" y="27953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5A0EE33-50E2-501E-0138-1166F5800676}"/>
              </a:ext>
            </a:extLst>
          </p:cNvPr>
          <p:cNvSpPr txBox="1"/>
          <p:nvPr/>
        </p:nvSpPr>
        <p:spPr>
          <a:xfrm>
            <a:off x="1623767" y="3153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CE8008-B2AE-F4B4-A94E-115E838298CF}"/>
              </a:ext>
            </a:extLst>
          </p:cNvPr>
          <p:cNvSpPr txBox="1"/>
          <p:nvPr/>
        </p:nvSpPr>
        <p:spPr>
          <a:xfrm>
            <a:off x="1983807" y="35486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8EBE5F-FEBA-B8FA-AE2E-FCBDBBFE3601}"/>
              </a:ext>
            </a:extLst>
          </p:cNvPr>
          <p:cNvSpPr txBox="1"/>
          <p:nvPr/>
        </p:nvSpPr>
        <p:spPr>
          <a:xfrm>
            <a:off x="2344354" y="39313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3403F8-8282-4D8E-C18B-EF5547E036AF}"/>
              </a:ext>
            </a:extLst>
          </p:cNvPr>
          <p:cNvSpPr txBox="1"/>
          <p:nvPr/>
        </p:nvSpPr>
        <p:spPr>
          <a:xfrm>
            <a:off x="2740175" y="42923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B0332B-AD94-1674-04D2-D3D3CD82FD68}"/>
              </a:ext>
            </a:extLst>
          </p:cNvPr>
          <p:cNvSpPr txBox="1"/>
          <p:nvPr/>
        </p:nvSpPr>
        <p:spPr>
          <a:xfrm>
            <a:off x="370006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426F09-B1BE-7AA6-B222-E0C812E26229}"/>
              </a:ext>
            </a:extLst>
          </p:cNvPr>
          <p:cNvSpPr txBox="1"/>
          <p:nvPr/>
        </p:nvSpPr>
        <p:spPr>
          <a:xfrm>
            <a:off x="805403" y="4679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A4BEE3-D447-7E8B-0143-B11EFAA37002}"/>
              </a:ext>
            </a:extLst>
          </p:cNvPr>
          <p:cNvSpPr txBox="1"/>
          <p:nvPr/>
        </p:nvSpPr>
        <p:spPr>
          <a:xfrm>
            <a:off x="1160611" y="46824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FDFC7AC-5623-AE36-049B-436F21AAEDAE}"/>
              </a:ext>
            </a:extLst>
          </p:cNvPr>
          <p:cNvSpPr txBox="1"/>
          <p:nvPr/>
        </p:nvSpPr>
        <p:spPr>
          <a:xfrm>
            <a:off x="1937687" y="46935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EB6D9A-4BE6-890B-FEC0-955E15BC9754}"/>
              </a:ext>
            </a:extLst>
          </p:cNvPr>
          <p:cNvSpPr txBox="1"/>
          <p:nvPr/>
        </p:nvSpPr>
        <p:spPr>
          <a:xfrm>
            <a:off x="2283606" y="46921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59279F-9CD3-339D-F19A-87D146AC9E75}"/>
              </a:ext>
            </a:extLst>
          </p:cNvPr>
          <p:cNvSpPr txBox="1"/>
          <p:nvPr/>
        </p:nvSpPr>
        <p:spPr>
          <a:xfrm>
            <a:off x="2679934" y="46927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1D5F998-EC18-2A8E-BCC9-A8C168010133}"/>
              </a:ext>
            </a:extLst>
          </p:cNvPr>
          <p:cNvSpPr txBox="1"/>
          <p:nvPr/>
        </p:nvSpPr>
        <p:spPr>
          <a:xfrm>
            <a:off x="1579409" y="48619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43FA80-99B7-76DA-439F-5D15C694132F}"/>
              </a:ext>
            </a:extLst>
          </p:cNvPr>
          <p:cNvSpPr txBox="1"/>
          <p:nvPr/>
        </p:nvSpPr>
        <p:spPr>
          <a:xfrm>
            <a:off x="1536545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AAA4DAD-3B49-A15C-451D-DB5963C57CDA}"/>
              </a:ext>
            </a:extLst>
          </p:cNvPr>
          <p:cNvSpPr txBox="1"/>
          <p:nvPr/>
        </p:nvSpPr>
        <p:spPr>
          <a:xfrm>
            <a:off x="903687" y="27834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C4B3709-F876-74B3-5025-8DDC715DEFE9}"/>
              </a:ext>
            </a:extLst>
          </p:cNvPr>
          <p:cNvSpPr txBox="1"/>
          <p:nvPr/>
        </p:nvSpPr>
        <p:spPr>
          <a:xfrm>
            <a:off x="683568" y="5447055"/>
            <a:ext cx="31353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0.993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0.947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0.976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B6E98-42E5-77BC-F3B4-0145FE0E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060" y="1833406"/>
            <a:ext cx="3184968" cy="212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1FCF9-FBC1-3A62-99F3-16B7153D9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62" y="2835723"/>
            <a:ext cx="3320586" cy="2204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0A068-2235-8895-D77D-4C6B38A45EF3}"/>
              </a:ext>
            </a:extLst>
          </p:cNvPr>
          <p:cNvSpPr txBox="1"/>
          <p:nvPr/>
        </p:nvSpPr>
        <p:spPr>
          <a:xfrm>
            <a:off x="831678" y="29203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3BC776-7000-89AE-5436-03513AD4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4227"/>
            <a:ext cx="9144000" cy="140615"/>
          </a:xfrm>
          <a:prstGeom prst="rect">
            <a:avLst/>
          </a:prstGeom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05D4532-E103-C3D1-9E50-5618BB55F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387" y="5159934"/>
            <a:ext cx="4743601" cy="145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51004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B829-3083-B456-9E8E-FFC9200E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695367B-6543-3691-C882-FEEFEB02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971327"/>
            <a:ext cx="8982857" cy="335408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C0F2CB5-D2EE-9B9D-13F9-74CF3357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6BB8C-E582-9AC3-E7ED-E87AF16CDB42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성능 개선 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아래와 같은 결과를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AA3DF-F204-89C4-9DA7-9310F73CEFF8}"/>
              </a:ext>
            </a:extLst>
          </p:cNvPr>
          <p:cNvSpPr txBox="1"/>
          <p:nvPr/>
        </p:nvSpPr>
        <p:spPr>
          <a:xfrm>
            <a:off x="8352663" y="378904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00EAA-B95D-9457-3A30-1243478DEE4A}"/>
              </a:ext>
            </a:extLst>
          </p:cNvPr>
          <p:cNvSpPr txBox="1"/>
          <p:nvPr/>
        </p:nvSpPr>
        <p:spPr>
          <a:xfrm>
            <a:off x="8352663" y="499038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AB121-0163-4011-12C8-20AA34DF8E3F}"/>
              </a:ext>
            </a:extLst>
          </p:cNvPr>
          <p:cNvSpPr txBox="1"/>
          <p:nvPr/>
        </p:nvSpPr>
        <p:spPr>
          <a:xfrm>
            <a:off x="8352662" y="4353706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96.2%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8958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9A46-3476-450B-35EC-5AD073A1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6CED2EF-D923-FD12-54D8-64FD7D6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836712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</a:t>
            </a:r>
            <a:r>
              <a:rPr lang="ko-KR" altLang="en-US" b="1" kern="0" dirty="0">
                <a:solidFill>
                  <a:srgbClr val="000000"/>
                </a:solidFill>
              </a:rPr>
              <a:t>기본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모델과 큰 차이를 보이지는 않았음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이미지 증강과 관련된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파라미터를 변경하였고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가장 좋은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D98F-F403-DE69-3D5C-B3F87B8A0444}"/>
              </a:ext>
            </a:extLst>
          </p:cNvPr>
          <p:cNvSpPr txBox="1"/>
          <p:nvPr/>
        </p:nvSpPr>
        <p:spPr>
          <a:xfrm>
            <a:off x="170157" y="3284984"/>
            <a:ext cx="8856984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r>
              <a:rPr lang="en-US" altLang="ko-KR" b="1" kern="0" dirty="0">
                <a:solidFill>
                  <a:srgbClr val="000000"/>
                </a:solidFill>
              </a:rPr>
              <a:t> YOLO11-N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비슷한 수준의 성능을 확인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변경을 통해 개선한 후에는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비슷한 수준의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초경량 모델을 적용하여 실시간성을 더 높일 수 있을 것이라고 기대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0A7AB-6C6D-FCA8-68C6-FA0C7D85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" y="5176566"/>
            <a:ext cx="9144000" cy="290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5D346-E2E3-BC0B-11BD-DBB062094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" y="5495589"/>
            <a:ext cx="8820472" cy="337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BF9C2-1C71-A7B5-AB10-17CC1ADE48B0}"/>
              </a:ext>
            </a:extLst>
          </p:cNvPr>
          <p:cNvSpPr txBox="1"/>
          <p:nvPr/>
        </p:nvSpPr>
        <p:spPr>
          <a:xfrm>
            <a:off x="1835696" y="4868556"/>
            <a:ext cx="73984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</a:rPr>
              <a:t>* GFLOPs(Giga Floating Point Operations, </a:t>
            </a:r>
            <a:r>
              <a:rPr lang="ko-KR" altLang="en-US" sz="1300" b="1" dirty="0">
                <a:solidFill>
                  <a:schemeClr val="accent2"/>
                </a:solidFill>
              </a:rPr>
              <a:t>부동 소수점 연산</a:t>
            </a:r>
            <a:r>
              <a:rPr lang="en-US" altLang="ko-KR" sz="1300" b="1" dirty="0">
                <a:solidFill>
                  <a:schemeClr val="accent2"/>
                </a:solidFill>
              </a:rPr>
              <a:t>) : </a:t>
            </a:r>
            <a:r>
              <a:rPr lang="ko-KR" altLang="en-US" sz="1300" b="1" dirty="0" err="1">
                <a:solidFill>
                  <a:schemeClr val="accent2"/>
                </a:solidFill>
              </a:rPr>
              <a:t>연산량의</a:t>
            </a:r>
            <a:r>
              <a:rPr lang="ko-KR" altLang="en-US" sz="1300" b="1" dirty="0">
                <a:solidFill>
                  <a:schemeClr val="accent2"/>
                </a:solidFill>
              </a:rPr>
              <a:t> 크기를 나타내는 단위</a:t>
            </a:r>
          </a:p>
        </p:txBody>
      </p:sp>
    </p:spTree>
    <p:extLst>
      <p:ext uri="{BB962C8B-B14F-4D97-AF65-F5344CB8AC3E}">
        <p14:creationId xmlns:p14="http://schemas.microsoft.com/office/powerpoint/2010/main" val="37371757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4598096" y="2122873"/>
            <a:ext cx="434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ELP 16MP UHD </a:t>
            </a:r>
            <a:r>
              <a:rPr lang="ko-KR" altLang="en-US" sz="1400" b="1" dirty="0">
                <a:solidFill>
                  <a:schemeClr val="bg2"/>
                </a:solidFill>
              </a:rPr>
              <a:t>웹카메라 </a:t>
            </a:r>
            <a:r>
              <a:rPr lang="en-US" altLang="ko-KR" sz="1400" b="1" dirty="0">
                <a:solidFill>
                  <a:schemeClr val="bg2"/>
                </a:solidFill>
              </a:rPr>
              <a:t>IMX298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Labeling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835696" y="4693634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F479E-048D-A543-00A2-D20591A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58985"/>
            <a:ext cx="3344558" cy="2934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B8FBD-2756-0391-460C-D3D614FF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3" y="4987528"/>
            <a:ext cx="8676456" cy="1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CE5CB-BA52-9FBE-B7BD-C0232CF4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7" y="1984034"/>
            <a:ext cx="8676741" cy="15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26368</TotalTime>
  <Words>2432</Words>
  <Application>Microsoft Office PowerPoint</Application>
  <PresentationFormat>화면 슬라이드 쇼(4:3)</PresentationFormat>
  <Paragraphs>523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HY수평선M</vt:lpstr>
      <vt:lpstr>HY헤드라인M</vt:lpstr>
      <vt:lpstr>굴림</vt:lpstr>
      <vt:lpstr>굴림체</vt:lpstr>
      <vt:lpstr>맑은 고딕</vt:lpstr>
      <vt:lpstr>함초롬바탕</vt:lpstr>
      <vt:lpstr>Arial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635</cp:revision>
  <cp:lastPrinted>2020-07-04T15:12:57Z</cp:lastPrinted>
  <dcterms:created xsi:type="dcterms:W3CDTF">2006-01-13T09:37:44Z</dcterms:created>
  <dcterms:modified xsi:type="dcterms:W3CDTF">2025-05-24T06:37:06Z</dcterms:modified>
</cp:coreProperties>
</file>